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3" r:id="rId1"/>
    <p:sldMasterId id="2147483690" r:id="rId2"/>
    <p:sldMasterId id="2147483748" r:id="rId3"/>
    <p:sldMasterId id="2147483750" r:id="rId4"/>
    <p:sldMasterId id="2147483752" r:id="rId5"/>
    <p:sldMasterId id="2147483789" r:id="rId6"/>
  </p:sldMasterIdLst>
  <p:notesMasterIdLst>
    <p:notesMasterId r:id="rId30"/>
  </p:notesMasterIdLst>
  <p:handoutMasterIdLst>
    <p:handoutMasterId r:id="rId31"/>
  </p:handoutMasterIdLst>
  <p:sldIdLst>
    <p:sldId id="1058" r:id="rId7"/>
    <p:sldId id="1051" r:id="rId8"/>
    <p:sldId id="1194" r:id="rId9"/>
    <p:sldId id="1195" r:id="rId10"/>
    <p:sldId id="1196" r:id="rId11"/>
    <p:sldId id="1197" r:id="rId12"/>
    <p:sldId id="1178" r:id="rId13"/>
    <p:sldId id="1179" r:id="rId14"/>
    <p:sldId id="1180" r:id="rId15"/>
    <p:sldId id="1181" r:id="rId16"/>
    <p:sldId id="1182" r:id="rId17"/>
    <p:sldId id="1183" r:id="rId18"/>
    <p:sldId id="1184" r:id="rId19"/>
    <p:sldId id="1185" r:id="rId20"/>
    <p:sldId id="1186" r:id="rId21"/>
    <p:sldId id="1188" r:id="rId22"/>
    <p:sldId id="1189" r:id="rId23"/>
    <p:sldId id="1191" r:id="rId24"/>
    <p:sldId id="1200" r:id="rId25"/>
    <p:sldId id="1192" r:id="rId26"/>
    <p:sldId id="1198" r:id="rId27"/>
    <p:sldId id="1199" r:id="rId28"/>
    <p:sldId id="1193" r:id="rId2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28F82D"/>
    <a:srgbClr val="FF0000"/>
    <a:srgbClr val="1515DB"/>
    <a:srgbClr val="548DC6"/>
    <a:srgbClr val="FFFF00"/>
    <a:srgbClr val="7575D1"/>
    <a:srgbClr val="003F69"/>
    <a:srgbClr val="FDAE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887" autoAdjust="0"/>
    <p:restoredTop sz="74550" autoAdjust="0"/>
  </p:normalViewPr>
  <p:slideViewPr>
    <p:cSldViewPr snapToGrid="0">
      <p:cViewPr varScale="1">
        <p:scale>
          <a:sx n="92" d="100"/>
          <a:sy n="92" d="100"/>
        </p:scale>
        <p:origin x="71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8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523" cy="46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8112" tIns="44055" rIns="88112" bIns="44055" numCol="1" anchor="t" anchorCtr="0" compatLnSpc="1">
            <a:prstTxWarp prst="textNoShape">
              <a:avLst/>
            </a:prstTxWarp>
          </a:bodyPr>
          <a:lstStyle>
            <a:lvl1pPr defTabSz="881591">
              <a:defRPr sz="1200"/>
            </a:lvl1pPr>
          </a:lstStyle>
          <a:p>
            <a:endParaRPr lang="en-US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292" y="0"/>
            <a:ext cx="3037523" cy="46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8112" tIns="44055" rIns="88112" bIns="44055" numCol="1" anchor="t" anchorCtr="0" compatLnSpc="1">
            <a:prstTxWarp prst="textNoShape">
              <a:avLst/>
            </a:prstTxWarp>
          </a:bodyPr>
          <a:lstStyle>
            <a:lvl1pPr algn="r" defTabSz="881591">
              <a:defRPr sz="1200"/>
            </a:lvl1pPr>
          </a:lstStyle>
          <a:p>
            <a:endParaRPr lang="en-US" dirty="0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0153"/>
            <a:ext cx="3037523" cy="46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8112" tIns="44055" rIns="88112" bIns="44055" numCol="1" anchor="b" anchorCtr="0" compatLnSpc="1">
            <a:prstTxWarp prst="textNoShape">
              <a:avLst/>
            </a:prstTxWarp>
          </a:bodyPr>
          <a:lstStyle>
            <a:lvl1pPr defTabSz="881591">
              <a:defRPr sz="1200"/>
            </a:lvl1pPr>
          </a:lstStyle>
          <a:p>
            <a:endParaRPr lang="en-US" dirty="0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292" y="8830153"/>
            <a:ext cx="3037523" cy="46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8112" tIns="44055" rIns="88112" bIns="44055" numCol="1" anchor="b" anchorCtr="0" compatLnSpc="1">
            <a:prstTxWarp prst="textNoShape">
              <a:avLst/>
            </a:prstTxWarp>
          </a:bodyPr>
          <a:lstStyle>
            <a:lvl1pPr algn="r" defTabSz="881591">
              <a:defRPr sz="1200"/>
            </a:lvl1pPr>
          </a:lstStyle>
          <a:p>
            <a:fld id="{64148283-6FB8-4CB8-841C-62522F5B9AD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2615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523" cy="46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2" tIns="46571" rIns="93142" bIns="46571" numCol="1" anchor="t" anchorCtr="0" compatLnSpc="1">
            <a:prstTxWarp prst="textNoShape">
              <a:avLst/>
            </a:prstTxWarp>
          </a:bodyPr>
          <a:lstStyle>
            <a:lvl1pPr defTabSz="932330">
              <a:defRPr sz="1300"/>
            </a:lvl1pPr>
          </a:lstStyle>
          <a:p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292" y="0"/>
            <a:ext cx="3037523" cy="46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2" tIns="46571" rIns="93142" bIns="46571" numCol="1" anchor="t" anchorCtr="0" compatLnSpc="1">
            <a:prstTxWarp prst="textNoShape">
              <a:avLst/>
            </a:prstTxWarp>
          </a:bodyPr>
          <a:lstStyle>
            <a:lvl1pPr algn="r" defTabSz="932330">
              <a:defRPr sz="1300"/>
            </a:lvl1pPr>
          </a:lstStyle>
          <a:p>
            <a:endParaRPr lang="en-US" dirty="0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46613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723" y="4416663"/>
            <a:ext cx="5608954" cy="4181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2" tIns="46571" rIns="93142" bIns="465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0153"/>
            <a:ext cx="3037523" cy="46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2" tIns="46571" rIns="93142" bIns="46571" numCol="1" anchor="b" anchorCtr="0" compatLnSpc="1">
            <a:prstTxWarp prst="textNoShape">
              <a:avLst/>
            </a:prstTxWarp>
          </a:bodyPr>
          <a:lstStyle>
            <a:lvl1pPr defTabSz="932330">
              <a:defRPr sz="1300"/>
            </a:lvl1pPr>
          </a:lstStyle>
          <a:p>
            <a:endParaRPr lang="en-US" dirty="0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292" y="8830153"/>
            <a:ext cx="3037523" cy="46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2" tIns="46571" rIns="93142" bIns="46571" numCol="1" anchor="b" anchorCtr="0" compatLnSpc="1">
            <a:prstTxWarp prst="textNoShape">
              <a:avLst/>
            </a:prstTxWarp>
          </a:bodyPr>
          <a:lstStyle>
            <a:lvl1pPr algn="r" defTabSz="932330">
              <a:defRPr sz="1300"/>
            </a:lvl1pPr>
          </a:lstStyle>
          <a:p>
            <a:fld id="{880B1336-C847-439E-A7CA-E128E278636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197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A793D496-925D-4700-8B43-81292D238CB7}" type="slidenum">
              <a:rPr lang="en-US" sz="1200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z="1200" dirty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5529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backgrounds_2955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-1588"/>
            <a:ext cx="9148763" cy="686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109538" y="6224588"/>
            <a:ext cx="795338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 kern="1200" dirty="0">
              <a:solidFill>
                <a:srgbClr val="000000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6" name="Rectangle 16"/>
          <p:cNvSpPr>
            <a:spLocks noChangeArrowheads="1"/>
          </p:cNvSpPr>
          <p:nvPr userDrawn="1"/>
        </p:nvSpPr>
        <p:spPr bwMode="auto">
          <a:xfrm>
            <a:off x="757238" y="6224588"/>
            <a:ext cx="5643562" cy="228600"/>
          </a:xfrm>
          <a:prstGeom prst="rect">
            <a:avLst/>
          </a:prstGeom>
          <a:solidFill>
            <a:srgbClr val="003F69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kern="1200" dirty="0">
                <a:solidFill>
                  <a:srgbClr val="FFFFFF"/>
                </a:solidFill>
                <a:latin typeface="Arial" charset="0"/>
                <a:ea typeface="ＭＳ Ｐゴシック" pitchFamily="1" charset="-128"/>
                <a:cs typeface="+mn-cs"/>
              </a:rPr>
              <a:t>Office of Research and Development</a:t>
            </a:r>
            <a:endParaRPr lang="en-US" sz="900" b="1" kern="1200" dirty="0">
              <a:solidFill>
                <a:srgbClr val="000000"/>
              </a:solidFill>
              <a:latin typeface="Arial" charset="0"/>
              <a:ea typeface="ＭＳ Ｐゴシック" pitchFamily="1" charset="-128"/>
              <a:cs typeface="+mn-cs"/>
            </a:endParaRPr>
          </a:p>
          <a:p>
            <a: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900" kern="1200" dirty="0">
              <a:solidFill>
                <a:srgbClr val="FFFFFF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7" name="Rectangle 20"/>
          <p:cNvSpPr>
            <a:spLocks noChangeArrowheads="1"/>
          </p:cNvSpPr>
          <p:nvPr userDrawn="1"/>
        </p:nvSpPr>
        <p:spPr bwMode="auto">
          <a:xfrm>
            <a:off x="2590800" y="3657600"/>
            <a:ext cx="6657975" cy="1447800"/>
          </a:xfrm>
          <a:prstGeom prst="rect">
            <a:avLst/>
          </a:prstGeom>
          <a:solidFill>
            <a:srgbClr val="003F6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 kern="1200" dirty="0">
              <a:solidFill>
                <a:srgbClr val="000000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14650" y="1498600"/>
            <a:ext cx="5713413" cy="1447800"/>
          </a:xfrm>
          <a:solidFill>
            <a:srgbClr val="003F69">
              <a:alpha val="0"/>
            </a:srgbClr>
          </a:solidFill>
        </p:spPr>
        <p:txBody>
          <a:bodyPr lIns="0" tIns="0" rIns="0" bIns="0" anchor="b"/>
          <a:lstStyle>
            <a:lvl1pPr>
              <a:lnSpc>
                <a:spcPct val="90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14650" y="3016250"/>
            <a:ext cx="5713413" cy="338138"/>
          </a:xfrm>
          <a:solidFill>
            <a:srgbClr val="003F69">
              <a:alpha val="0"/>
            </a:srgbClr>
          </a:solidFill>
        </p:spPr>
        <p:txBody>
          <a:bodyPr lIns="0" tIns="0" rIns="0" bIns="0"/>
          <a:lstStyle>
            <a:lvl1pPr marL="0" indent="0">
              <a:lnSpc>
                <a:spcPct val="70000"/>
              </a:lnSpc>
              <a:buFont typeface="Times" pitchFamily="18" charset="0"/>
              <a:buNone/>
              <a:defRPr sz="1400" i="1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629400" y="6224588"/>
            <a:ext cx="1905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kern="1200" dirty="0">
              <a:solidFill>
                <a:srgbClr val="FFFFFF"/>
              </a:solidFill>
              <a:ea typeface="ＭＳ Ｐゴシック" charset="-128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DC6FCD0-4286-4B5D-BD09-CA13F1E4D8F2}" type="slidenum">
              <a:rPr lang="en-US" sz="1000" b="1" kern="120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9075" y="1295400"/>
            <a:ext cx="1960563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295400"/>
            <a:ext cx="5730875" cy="4648200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43D8E18-C963-45A9-8A07-FD5235320AB5}" type="slidenum">
              <a:rPr lang="en-US" sz="1000" b="1" kern="120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95400"/>
            <a:ext cx="7772400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57238" y="2165350"/>
            <a:ext cx="3810000" cy="37782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2165350"/>
            <a:ext cx="3810000" cy="37782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F48FD34-2F6A-4C23-99B6-58EA70CB3221}" type="slidenum">
              <a:rPr lang="en-US" sz="1000" b="1" kern="120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95400"/>
            <a:ext cx="7772400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57238" y="2165350"/>
            <a:ext cx="7772400" cy="377825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1624DEB-EB1E-42AA-98E3-A7ED9992502C}" type="slidenum">
              <a:rPr lang="en-US" sz="1000" b="1" kern="120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62000" y="533400"/>
            <a:ext cx="78486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FCE7DA3-7A72-47CA-BD54-2309B886F62F}" type="slidenum">
              <a:rPr lang="en-US" sz="1000" b="1" kern="120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B2C9DF9-9CE2-4840-9E76-9A8164FCCD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7C2FB3A-02F5-4D03-85CC-327025193C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57AF33-443A-4037-A0C4-CAEA4569FA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862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295400"/>
            <a:ext cx="38862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4163201-4CBB-4846-972F-46D86DCD04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7BCBBCE-0730-4216-85C9-B5F2608FA2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6B73DBA-4F12-402C-AFC3-E98E4E1745A8}" type="slidenum">
              <a:rPr lang="en-US" sz="1000" b="1" kern="120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F6FDC9D-1A79-4530-BBF8-A1DB4186B8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4EB85C1-ADB3-4CE0-BFF9-03C8A0A174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E04B9E8-7178-4217-BF01-214A954E79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61B77EC-BB7F-4D56-B059-2161B77DB0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14C3487-7751-4C53-BD1E-8D2823A96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19812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57912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776D4EF-AE17-4BB7-8888-5CF2AA5C59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28A7E-885F-4E5F-9C65-2FF4BC038B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1295400"/>
            <a:ext cx="7843838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4A34B-C0F1-4866-B03D-F8E23765C19A}" type="datetimeFigureOut">
              <a:rPr lang="en-US"/>
              <a:pPr>
                <a:defRPr/>
              </a:pPr>
              <a:t>2/18/2015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7767D-1B93-4D6C-AF05-D98B8CC35D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6B73DBA-4F12-402C-AFC3-E98E4E1745A8}" type="slidenum">
              <a:rPr lang="en-US" sz="1000" b="1" kern="120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0DD9E36-5E00-4ED7-8C7B-1836278DEA1A}" type="slidenum">
              <a:rPr lang="en-US" sz="1000" b="1" kern="120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7238" y="2165350"/>
            <a:ext cx="3810000" cy="3778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2165350"/>
            <a:ext cx="3810000" cy="3778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A5AD043-5178-4D3B-A7C3-14C9E1EBA8D9}" type="slidenum">
              <a:rPr lang="en-US" sz="1000" b="1" kern="120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A209C5B-1FAF-4C89-A03F-0D5F08D99F13}" type="slidenum">
              <a:rPr lang="en-US" sz="1000" b="1" kern="120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C14B1EB-B739-4AAE-9D23-05DD1062B35A}" type="slidenum">
              <a:rPr lang="en-US" sz="1000" b="1" kern="120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92D3D37-D3A3-40C7-BBB9-7B56940D5093}" type="slidenum">
              <a:rPr lang="en-US" sz="1000" b="1" kern="120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9DA1680-1538-4D3C-BA2C-12194585FC2F}" type="slidenum">
              <a:rPr lang="en-US" sz="1000" b="1" kern="120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870F6DD-9C3D-4DA5-93BB-DCEDAC2291E6}" type="slidenum">
              <a:rPr lang="en-US" sz="1000" b="1" kern="120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9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 descr="backgrounds_2955d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-1588" y="-1588"/>
            <a:ext cx="9148763" cy="686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533400"/>
            <a:ext cx="6096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295400"/>
            <a:ext cx="7848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24588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rgbClr val="003F69"/>
                </a:solidFill>
                <a:latin typeface="Arial" charset="0"/>
                <a:ea typeface="ＭＳ Ｐゴシック" pitchFamily="1" charset="-128"/>
              </a:defRPr>
            </a:lvl1pPr>
          </a:lstStyle>
          <a:p>
            <a:pPr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1F8F02E-0A1E-419A-AC51-DC890D31D2A7}" type="slidenum">
              <a:rPr lang="en-US" kern="1200">
                <a:cs typeface="+mn-cs"/>
              </a:rPr>
              <a:pPr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kern="1200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757238" y="6224588"/>
            <a:ext cx="56435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just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kern="1200" dirty="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t>Office of Research and Development</a:t>
            </a:r>
          </a:p>
          <a:p>
            <a:pPr algn="just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kern="1200" dirty="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t>National Center for Computational Toxicology</a:t>
            </a:r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-109538" y="6224588"/>
            <a:ext cx="795338" cy="228600"/>
          </a:xfrm>
          <a:prstGeom prst="rect">
            <a:avLst/>
          </a:prstGeom>
          <a:solidFill>
            <a:srgbClr val="003F6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600" kern="1200" dirty="0">
              <a:solidFill>
                <a:srgbClr val="000000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F6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F69"/>
          </a:solidFill>
          <a:latin typeface="Arial" charset="0"/>
          <a:ea typeface="ＭＳ Ｐゴシック" pitchFamily="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F69"/>
          </a:solidFill>
          <a:latin typeface="Arial" charset="0"/>
          <a:ea typeface="ＭＳ Ｐゴシック" pitchFamily="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F69"/>
          </a:solidFill>
          <a:latin typeface="Arial" charset="0"/>
          <a:ea typeface="ＭＳ Ｐゴシック" pitchFamily="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F69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3F69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3F69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3F69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3F69"/>
          </a:solidFill>
          <a:latin typeface="Arial" charset="0"/>
          <a:ea typeface="ＭＳ Ｐゴシック" pitchFamily="1" charset="-128"/>
        </a:defRPr>
      </a:lvl9pPr>
    </p:titleStyle>
    <p:bodyStyle>
      <a:lvl1pPr marL="168275" indent="-168275" algn="l" rtl="0" eaLnBrk="0" fontAlgn="base" hangingPunct="0">
        <a:spcBef>
          <a:spcPct val="20000"/>
        </a:spcBef>
        <a:spcAft>
          <a:spcPct val="0"/>
        </a:spcAft>
        <a:buClr>
          <a:srgbClr val="003F69"/>
        </a:buClr>
        <a:buSzPct val="90000"/>
        <a:buFont typeface="Times" pitchFamily="18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58788" indent="-174625" algn="l" rtl="0" eaLnBrk="0" fontAlgn="base" hangingPunct="0">
        <a:spcBef>
          <a:spcPct val="20000"/>
        </a:spcBef>
        <a:spcAft>
          <a:spcPct val="0"/>
        </a:spcAft>
        <a:buClr>
          <a:srgbClr val="003F69"/>
        </a:buClr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742950" indent="-168275" algn="l" rtl="0" eaLnBrk="0" fontAlgn="base" hangingPunct="0">
        <a:spcBef>
          <a:spcPct val="20000"/>
        </a:spcBef>
        <a:spcAft>
          <a:spcPct val="0"/>
        </a:spcAft>
        <a:buClr>
          <a:srgbClr val="003F69"/>
        </a:buClr>
        <a:buSzPct val="90000"/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3pPr>
      <a:lvl4pPr marL="1027113" indent="-169863" algn="l" rtl="0" eaLnBrk="0" fontAlgn="base" hangingPunct="0">
        <a:spcBef>
          <a:spcPct val="20000"/>
        </a:spcBef>
        <a:spcAft>
          <a:spcPct val="0"/>
        </a:spcAft>
        <a:buClr>
          <a:srgbClr val="003F69"/>
        </a:buClr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1317625" indent="-176213" algn="l" rtl="0" eaLnBrk="0" fontAlgn="base" hangingPunct="0">
        <a:spcBef>
          <a:spcPct val="20000"/>
        </a:spcBef>
        <a:spcAft>
          <a:spcPct val="0"/>
        </a:spcAft>
        <a:buClr>
          <a:srgbClr val="003F69"/>
        </a:buClr>
        <a:buChar char="»"/>
        <a:defRPr sz="1600" i="1">
          <a:solidFill>
            <a:schemeClr val="tx1"/>
          </a:solidFill>
          <a:latin typeface="+mn-lt"/>
          <a:ea typeface="+mn-ea"/>
        </a:defRPr>
      </a:lvl5pPr>
      <a:lvl6pPr marL="1774825" indent="-176213" algn="l" rtl="0" fontAlgn="base">
        <a:spcBef>
          <a:spcPct val="20000"/>
        </a:spcBef>
        <a:spcAft>
          <a:spcPct val="0"/>
        </a:spcAft>
        <a:buClr>
          <a:srgbClr val="003F69"/>
        </a:buClr>
        <a:buChar char="»"/>
        <a:defRPr i="1">
          <a:solidFill>
            <a:schemeClr val="tx1"/>
          </a:solidFill>
          <a:latin typeface="+mn-lt"/>
          <a:ea typeface="+mn-ea"/>
        </a:defRPr>
      </a:lvl6pPr>
      <a:lvl7pPr marL="2232025" indent="-176213" algn="l" rtl="0" fontAlgn="base">
        <a:spcBef>
          <a:spcPct val="20000"/>
        </a:spcBef>
        <a:spcAft>
          <a:spcPct val="0"/>
        </a:spcAft>
        <a:buClr>
          <a:srgbClr val="003F69"/>
        </a:buClr>
        <a:buChar char="»"/>
        <a:defRPr i="1">
          <a:solidFill>
            <a:schemeClr val="tx1"/>
          </a:solidFill>
          <a:latin typeface="+mn-lt"/>
          <a:ea typeface="+mn-ea"/>
        </a:defRPr>
      </a:lvl7pPr>
      <a:lvl8pPr marL="2689225" indent="-176213" algn="l" rtl="0" fontAlgn="base">
        <a:spcBef>
          <a:spcPct val="20000"/>
        </a:spcBef>
        <a:spcAft>
          <a:spcPct val="0"/>
        </a:spcAft>
        <a:buClr>
          <a:srgbClr val="003F69"/>
        </a:buClr>
        <a:buChar char="»"/>
        <a:defRPr i="1">
          <a:solidFill>
            <a:schemeClr val="tx1"/>
          </a:solidFill>
          <a:latin typeface="+mn-lt"/>
          <a:ea typeface="+mn-ea"/>
        </a:defRPr>
      </a:lvl8pPr>
      <a:lvl9pPr marL="3146425" indent="-176213" algn="l" rtl="0" fontAlgn="base">
        <a:spcBef>
          <a:spcPct val="20000"/>
        </a:spcBef>
        <a:spcAft>
          <a:spcPct val="0"/>
        </a:spcAft>
        <a:buClr>
          <a:srgbClr val="003F69"/>
        </a:buClr>
        <a:buChar char="»"/>
        <a:defRPr 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074" name="Picture 2" descr="backgrounds_2955d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1588" y="-1588"/>
            <a:ext cx="9148763" cy="6861176"/>
          </a:xfrm>
          <a:prstGeom prst="rect">
            <a:avLst/>
          </a:prstGeom>
          <a:noFill/>
        </p:spPr>
      </p:pic>
      <p:sp>
        <p:nvSpPr>
          <p:cNvPr id="259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533400"/>
            <a:ext cx="594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9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924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 Click to edit Master text styles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90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24588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rgbClr val="003F69"/>
                </a:solidFill>
              </a:defRPr>
            </a:lvl1pPr>
          </a:lstStyle>
          <a:p>
            <a:pPr eaLnBrk="0" hangingPunct="0"/>
            <a:fld id="{C52CEAD2-5708-4FD1-BFD8-90F07505434C}" type="slidenum">
              <a:rPr lang="en-US"/>
              <a:pPr eaLnBrk="0" hangingPunct="0"/>
              <a:t>‹#›</a:t>
            </a:fld>
            <a:endParaRPr lang="en-US"/>
          </a:p>
        </p:txBody>
      </p:sp>
      <p:sp>
        <p:nvSpPr>
          <p:cNvPr id="259078" name="Rectangle 6"/>
          <p:cNvSpPr>
            <a:spLocks noChangeArrowheads="1"/>
          </p:cNvSpPr>
          <p:nvPr/>
        </p:nvSpPr>
        <p:spPr bwMode="auto">
          <a:xfrm>
            <a:off x="757238" y="6224588"/>
            <a:ext cx="56435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just" eaLnBrk="0" hangingPunct="0">
              <a:lnSpc>
                <a:spcPct val="90000"/>
              </a:lnSpc>
            </a:pPr>
            <a:r>
              <a:rPr lang="en-US" sz="900" b="1">
                <a:solidFill>
                  <a:srgbClr val="003F69"/>
                </a:solidFill>
              </a:rPr>
              <a:t>Office of Research and Development</a:t>
            </a:r>
          </a:p>
          <a:p>
            <a:pPr algn="just" eaLnBrk="0" hangingPunct="0">
              <a:lnSpc>
                <a:spcPct val="90000"/>
              </a:lnSpc>
            </a:pPr>
            <a:r>
              <a:rPr lang="en-US" sz="900">
                <a:solidFill>
                  <a:srgbClr val="003F69"/>
                </a:solidFill>
              </a:rPr>
              <a:t>National Center for Computational Toxicology</a:t>
            </a:r>
          </a:p>
        </p:txBody>
      </p:sp>
      <p:sp>
        <p:nvSpPr>
          <p:cNvPr id="259079" name="Rectangle 7"/>
          <p:cNvSpPr>
            <a:spLocks noChangeArrowheads="1"/>
          </p:cNvSpPr>
          <p:nvPr userDrawn="1"/>
        </p:nvSpPr>
        <p:spPr bwMode="auto">
          <a:xfrm>
            <a:off x="-109538" y="6224588"/>
            <a:ext cx="795338" cy="228600"/>
          </a:xfrm>
          <a:prstGeom prst="rect">
            <a:avLst/>
          </a:prstGeom>
          <a:solidFill>
            <a:srgbClr val="003F6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6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ransition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9pPr>
    </p:titleStyle>
    <p:bodyStyle>
      <a:lvl1pPr marL="168275" indent="-168275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58788" indent="-174625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742950" indent="-168275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027113" indent="-16986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4pPr>
      <a:lvl5pPr marL="13176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5pPr>
      <a:lvl6pPr marL="17748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6pPr>
      <a:lvl7pPr marL="22320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7pPr>
      <a:lvl8pPr marL="26892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8pPr>
      <a:lvl9pPr marL="31464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074" name="Picture 2" descr="backgrounds_2955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-1588"/>
            <a:ext cx="9148763" cy="6861176"/>
          </a:xfrm>
          <a:prstGeom prst="rect">
            <a:avLst/>
          </a:prstGeom>
          <a:noFill/>
        </p:spPr>
      </p:pic>
      <p:sp>
        <p:nvSpPr>
          <p:cNvPr id="259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533400"/>
            <a:ext cx="594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9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924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 Click to edit Master text styles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90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24588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rgbClr val="003F69"/>
                </a:solidFill>
              </a:defRPr>
            </a:lvl1pPr>
          </a:lstStyle>
          <a:p>
            <a:pPr eaLnBrk="0" hangingPunct="0"/>
            <a:fld id="{C52CEAD2-5708-4FD1-BFD8-90F07505434C}" type="slidenum">
              <a:rPr lang="en-US"/>
              <a:pPr eaLnBrk="0" hangingPunct="0"/>
              <a:t>‹#›</a:t>
            </a:fld>
            <a:endParaRPr lang="en-US"/>
          </a:p>
        </p:txBody>
      </p:sp>
      <p:sp>
        <p:nvSpPr>
          <p:cNvPr id="259078" name="Rectangle 6"/>
          <p:cNvSpPr>
            <a:spLocks noChangeArrowheads="1"/>
          </p:cNvSpPr>
          <p:nvPr/>
        </p:nvSpPr>
        <p:spPr bwMode="auto">
          <a:xfrm>
            <a:off x="757238" y="6224588"/>
            <a:ext cx="56435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just" eaLnBrk="0" hangingPunct="0">
              <a:lnSpc>
                <a:spcPct val="90000"/>
              </a:lnSpc>
            </a:pPr>
            <a:r>
              <a:rPr lang="en-US" sz="900" b="1">
                <a:solidFill>
                  <a:srgbClr val="003F69"/>
                </a:solidFill>
              </a:rPr>
              <a:t>Office of Research and Development</a:t>
            </a:r>
          </a:p>
          <a:p>
            <a:pPr algn="just" eaLnBrk="0" hangingPunct="0">
              <a:lnSpc>
                <a:spcPct val="90000"/>
              </a:lnSpc>
            </a:pPr>
            <a:r>
              <a:rPr lang="en-US" sz="900">
                <a:solidFill>
                  <a:srgbClr val="003F69"/>
                </a:solidFill>
              </a:rPr>
              <a:t>National Center for Computational Toxicology</a:t>
            </a:r>
          </a:p>
        </p:txBody>
      </p:sp>
      <p:sp>
        <p:nvSpPr>
          <p:cNvPr id="259079" name="Rectangle 7"/>
          <p:cNvSpPr>
            <a:spLocks noChangeArrowheads="1"/>
          </p:cNvSpPr>
          <p:nvPr userDrawn="1"/>
        </p:nvSpPr>
        <p:spPr bwMode="auto">
          <a:xfrm>
            <a:off x="-109538" y="6224588"/>
            <a:ext cx="795338" cy="228600"/>
          </a:xfrm>
          <a:prstGeom prst="rect">
            <a:avLst/>
          </a:prstGeom>
          <a:solidFill>
            <a:srgbClr val="003F6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6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ransition>
    <p:fade/>
  </p:transition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9pPr>
    </p:titleStyle>
    <p:bodyStyle>
      <a:lvl1pPr marL="168275" indent="-168275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58788" indent="-174625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742950" indent="-168275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027113" indent="-16986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4pPr>
      <a:lvl5pPr marL="13176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5pPr>
      <a:lvl6pPr marL="17748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6pPr>
      <a:lvl7pPr marL="22320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7pPr>
      <a:lvl8pPr marL="26892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8pPr>
      <a:lvl9pPr marL="31464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074" name="Picture 2" descr="backgrounds_2955d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88" y="-1588"/>
            <a:ext cx="9148763" cy="6861176"/>
          </a:xfrm>
          <a:prstGeom prst="rect">
            <a:avLst/>
          </a:prstGeom>
          <a:noFill/>
        </p:spPr>
      </p:pic>
      <p:sp>
        <p:nvSpPr>
          <p:cNvPr id="259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533400"/>
            <a:ext cx="594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9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924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 Click to edit Master text styles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90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24588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rgbClr val="003F69"/>
                </a:solidFill>
              </a:defRPr>
            </a:lvl1pPr>
          </a:lstStyle>
          <a:p>
            <a:pPr eaLnBrk="0" hangingPunct="0"/>
            <a:fld id="{C52CEAD2-5708-4FD1-BFD8-90F07505434C}" type="slidenum">
              <a:rPr lang="en-US"/>
              <a:pPr eaLnBrk="0" hangingPunct="0"/>
              <a:t>‹#›</a:t>
            </a:fld>
            <a:endParaRPr lang="en-US"/>
          </a:p>
        </p:txBody>
      </p:sp>
      <p:sp>
        <p:nvSpPr>
          <p:cNvPr id="259078" name="Rectangle 6"/>
          <p:cNvSpPr>
            <a:spLocks noChangeArrowheads="1"/>
          </p:cNvSpPr>
          <p:nvPr/>
        </p:nvSpPr>
        <p:spPr bwMode="auto">
          <a:xfrm>
            <a:off x="757238" y="6224588"/>
            <a:ext cx="56435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just" eaLnBrk="0" hangingPunct="0">
              <a:lnSpc>
                <a:spcPct val="90000"/>
              </a:lnSpc>
            </a:pPr>
            <a:r>
              <a:rPr lang="en-US" sz="900" b="1">
                <a:solidFill>
                  <a:srgbClr val="003F69"/>
                </a:solidFill>
              </a:rPr>
              <a:t>Office of Research and Development</a:t>
            </a:r>
          </a:p>
          <a:p>
            <a:pPr algn="just" eaLnBrk="0" hangingPunct="0">
              <a:lnSpc>
                <a:spcPct val="90000"/>
              </a:lnSpc>
            </a:pPr>
            <a:r>
              <a:rPr lang="en-US" sz="900">
                <a:solidFill>
                  <a:srgbClr val="003F69"/>
                </a:solidFill>
              </a:rPr>
              <a:t>National Center for Computational Toxicology</a:t>
            </a:r>
          </a:p>
        </p:txBody>
      </p:sp>
      <p:sp>
        <p:nvSpPr>
          <p:cNvPr id="259079" name="Rectangle 7"/>
          <p:cNvSpPr>
            <a:spLocks noChangeArrowheads="1"/>
          </p:cNvSpPr>
          <p:nvPr userDrawn="1"/>
        </p:nvSpPr>
        <p:spPr bwMode="auto">
          <a:xfrm>
            <a:off x="-109538" y="6224588"/>
            <a:ext cx="795338" cy="228600"/>
          </a:xfrm>
          <a:prstGeom prst="rect">
            <a:avLst/>
          </a:prstGeom>
          <a:solidFill>
            <a:srgbClr val="003F6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6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</p:sldLayoutIdLst>
  <p:transition>
    <p:fade/>
  </p:transition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9pPr>
    </p:titleStyle>
    <p:bodyStyle>
      <a:lvl1pPr marL="168275" indent="-168275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58788" indent="-174625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742950" indent="-168275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027113" indent="-16986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4pPr>
      <a:lvl5pPr marL="13176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5pPr>
      <a:lvl6pPr marL="17748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6pPr>
      <a:lvl7pPr marL="22320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7pPr>
      <a:lvl8pPr marL="26892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8pPr>
      <a:lvl9pPr marL="31464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074" name="Picture 2" descr="backgrounds_2955d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88" y="-1588"/>
            <a:ext cx="9148763" cy="6861176"/>
          </a:xfrm>
          <a:prstGeom prst="rect">
            <a:avLst/>
          </a:prstGeom>
          <a:noFill/>
        </p:spPr>
      </p:pic>
      <p:sp>
        <p:nvSpPr>
          <p:cNvPr id="259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533400"/>
            <a:ext cx="594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9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924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 Click to edit Master text styles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90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24588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rgbClr val="003F69"/>
                </a:solidFill>
              </a:defRPr>
            </a:lvl1pPr>
          </a:lstStyle>
          <a:p>
            <a:pPr eaLnBrk="0" hangingPunct="0"/>
            <a:fld id="{C52CEAD2-5708-4FD1-BFD8-90F07505434C}" type="slidenum">
              <a:rPr lang="en-US"/>
              <a:pPr eaLnBrk="0" hangingPunct="0"/>
              <a:t>‹#›</a:t>
            </a:fld>
            <a:endParaRPr lang="en-US"/>
          </a:p>
        </p:txBody>
      </p:sp>
      <p:sp>
        <p:nvSpPr>
          <p:cNvPr id="259078" name="Rectangle 6"/>
          <p:cNvSpPr>
            <a:spLocks noChangeArrowheads="1"/>
          </p:cNvSpPr>
          <p:nvPr/>
        </p:nvSpPr>
        <p:spPr bwMode="auto">
          <a:xfrm>
            <a:off x="757238" y="6224588"/>
            <a:ext cx="56435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just" eaLnBrk="0" hangingPunct="0">
              <a:lnSpc>
                <a:spcPct val="90000"/>
              </a:lnSpc>
            </a:pPr>
            <a:r>
              <a:rPr lang="en-US" sz="900" b="1">
                <a:solidFill>
                  <a:srgbClr val="003F69"/>
                </a:solidFill>
              </a:rPr>
              <a:t>Office of Research and Development</a:t>
            </a:r>
          </a:p>
          <a:p>
            <a:pPr algn="just" eaLnBrk="0" hangingPunct="0">
              <a:lnSpc>
                <a:spcPct val="90000"/>
              </a:lnSpc>
            </a:pPr>
            <a:r>
              <a:rPr lang="en-US" sz="900">
                <a:solidFill>
                  <a:srgbClr val="003F69"/>
                </a:solidFill>
              </a:rPr>
              <a:t>National Center for Computational Toxicology</a:t>
            </a:r>
          </a:p>
        </p:txBody>
      </p:sp>
      <p:sp>
        <p:nvSpPr>
          <p:cNvPr id="259079" name="Rectangle 7"/>
          <p:cNvSpPr>
            <a:spLocks noChangeArrowheads="1"/>
          </p:cNvSpPr>
          <p:nvPr userDrawn="1"/>
        </p:nvSpPr>
        <p:spPr bwMode="auto">
          <a:xfrm>
            <a:off x="-109538" y="6224588"/>
            <a:ext cx="795338" cy="228600"/>
          </a:xfrm>
          <a:prstGeom prst="rect">
            <a:avLst/>
          </a:prstGeom>
          <a:solidFill>
            <a:srgbClr val="003F6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6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transition>
    <p:fade/>
  </p:transition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pitchFamily="34" charset="0"/>
          <a:ea typeface="ＭＳ Ｐゴシック" pitchFamily="1" charset="-128"/>
        </a:defRPr>
      </a:lvl9pPr>
    </p:titleStyle>
    <p:bodyStyle>
      <a:lvl1pPr marL="168275" indent="-168275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58788" indent="-174625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742950" indent="-168275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027113" indent="-16986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4pPr>
      <a:lvl5pPr marL="13176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5pPr>
      <a:lvl6pPr marL="17748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6pPr>
      <a:lvl7pPr marL="22320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7pPr>
      <a:lvl8pPr marL="26892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8pPr>
      <a:lvl9pPr marL="31464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ckgrounds_2955d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588" y="-1588"/>
            <a:ext cx="9148763" cy="686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533400"/>
            <a:ext cx="594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924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 Click to edit Master text styles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5814" name="Rectangle 6"/>
          <p:cNvSpPr>
            <a:spLocks noChangeArrowheads="1"/>
          </p:cNvSpPr>
          <p:nvPr/>
        </p:nvSpPr>
        <p:spPr bwMode="auto">
          <a:xfrm>
            <a:off x="757238" y="6224588"/>
            <a:ext cx="56435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just" eaLnBrk="0" hangingPunct="0">
              <a:lnSpc>
                <a:spcPct val="90000"/>
              </a:lnSpc>
              <a:defRPr/>
            </a:pPr>
            <a:r>
              <a:rPr lang="en-US" sz="900" b="1" dirty="0">
                <a:solidFill>
                  <a:srgbClr val="003F69"/>
                </a:solidFill>
                <a:latin typeface="Arial"/>
              </a:rPr>
              <a:t>Office of Research and Development</a:t>
            </a:r>
          </a:p>
          <a:p>
            <a:pPr algn="just" eaLnBrk="0" hangingPunct="0">
              <a:lnSpc>
                <a:spcPct val="90000"/>
              </a:lnSpc>
              <a:defRPr/>
            </a:pPr>
            <a:r>
              <a:rPr lang="en-US" sz="900" dirty="0">
                <a:solidFill>
                  <a:srgbClr val="003F69"/>
                </a:solidFill>
                <a:latin typeface="Arial"/>
              </a:rPr>
              <a:t>National Center for Computational Toxicology</a:t>
            </a:r>
          </a:p>
        </p:txBody>
      </p:sp>
      <p:sp>
        <p:nvSpPr>
          <p:cNvPr id="375815" name="Rectangle 7"/>
          <p:cNvSpPr>
            <a:spLocks noChangeArrowheads="1"/>
          </p:cNvSpPr>
          <p:nvPr userDrawn="1"/>
        </p:nvSpPr>
        <p:spPr bwMode="auto">
          <a:xfrm>
            <a:off x="-109538" y="6224588"/>
            <a:ext cx="795338" cy="228600"/>
          </a:xfrm>
          <a:prstGeom prst="rect">
            <a:avLst/>
          </a:prstGeom>
          <a:solidFill>
            <a:srgbClr val="003F6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800" b="1" i="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581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24588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i="0">
                <a:solidFill>
                  <a:srgbClr val="003F69"/>
                </a:solidFill>
                <a:ea typeface="+mn-ea"/>
              </a:defRPr>
            </a:lvl1pPr>
          </a:lstStyle>
          <a:p>
            <a:pPr>
              <a:defRPr/>
            </a:pPr>
            <a:fld id="{52794E60-2BA8-4932-9817-0503E6C7743E}" type="slidenum">
              <a:rPr lang="en-US" b="1">
                <a:latin typeface="Arial"/>
              </a:rPr>
              <a:pPr>
                <a:defRPr/>
              </a:pPr>
              <a:t>‹#›</a:t>
            </a:fld>
            <a:endParaRPr lang="en-US" b="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3F69"/>
          </a:solidFill>
          <a:latin typeface="Arial" charset="0"/>
          <a:ea typeface="ＭＳ Ｐゴシック" charset="-128"/>
        </a:defRPr>
      </a:lvl9pPr>
    </p:titleStyle>
    <p:bodyStyle>
      <a:lvl1pPr marL="168275" indent="-168275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58788" indent="-174625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8000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742950" indent="-168275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027113" indent="-169863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4pPr>
      <a:lvl5pPr marL="1317625" indent="-176213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5pPr>
      <a:lvl6pPr marL="17748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6pPr>
      <a:lvl7pPr marL="22320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7pPr>
      <a:lvl8pPr marL="26892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8pPr>
      <a:lvl9pPr marL="3146425" indent="-176213" algn="l" rtl="0" fontAlgn="base">
        <a:spcBef>
          <a:spcPct val="200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v"/>
        <a:defRPr sz="2400" 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2771775" y="1931194"/>
            <a:ext cx="6143625" cy="571500"/>
          </a:xfrm>
        </p:spPr>
        <p:txBody>
          <a:bodyPr/>
          <a:lstStyle/>
          <a:p>
            <a:r>
              <a:rPr lang="en-US" sz="2800" dirty="0" smtClean="0"/>
              <a:t>Toxicity Syndromes from ToxRefDB</a:t>
            </a:r>
            <a:r>
              <a:rPr lang="en-US" sz="2800" b="0" dirty="0"/>
              <a:t>	</a:t>
            </a:r>
            <a:endParaRPr lang="en-US" sz="28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000375" y="2914650"/>
            <a:ext cx="5713413" cy="338138"/>
          </a:xfrm>
        </p:spPr>
        <p:txBody>
          <a:bodyPr/>
          <a:lstStyle/>
          <a:p>
            <a:r>
              <a:rPr lang="en-US" dirty="0" smtClean="0"/>
              <a:t>Richard Judson</a:t>
            </a:r>
          </a:p>
          <a:p>
            <a:r>
              <a:rPr lang="en-US" dirty="0" smtClean="0"/>
              <a:t>U.S. EPA, National Center for Computational Toxicology</a:t>
            </a:r>
          </a:p>
          <a:p>
            <a:r>
              <a:rPr lang="en-US" dirty="0" smtClean="0"/>
              <a:t>Office of Research and Development</a:t>
            </a:r>
            <a:endParaRPr lang="en-US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05200" y="6211669"/>
            <a:ext cx="5638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dirty="0">
                <a:solidFill>
                  <a:srgbClr val="FFFFFF"/>
                </a:solidFill>
                <a:latin typeface="Arial" charset="0"/>
                <a:ea typeface="ＭＳ Ｐゴシック" charset="-128"/>
                <a:cs typeface="+mn-cs"/>
              </a:rPr>
              <a:t>The views expressed in this presentation are those of the author and do not necessarily reflect the views or policies of the U.S. EPA</a:t>
            </a:r>
          </a:p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kern="1200" dirty="0">
              <a:solidFill>
                <a:srgbClr val="FFFFFF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  <p:pic>
        <p:nvPicPr>
          <p:cNvPr id="7" name="Picture 8" descr="CompTox L2R logo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3505200"/>
            <a:ext cx="6248400" cy="1878013"/>
          </a:xfrm>
          <a:prstGeom prst="rect">
            <a:avLst/>
          </a:prstGeom>
          <a:noFill/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379365" y="5231554"/>
            <a:ext cx="5638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 dirty="0" smtClean="0">
                <a:solidFill>
                  <a:srgbClr val="FFFFFF"/>
                </a:solidFill>
                <a:latin typeface="Arial" charset="0"/>
                <a:ea typeface="ＭＳ Ｐゴシック" charset="-128"/>
                <a:cs typeface="+mn-cs"/>
              </a:rPr>
              <a:t>NCCT WIP February 17 2015</a:t>
            </a:r>
            <a:endParaRPr lang="en-US" sz="1200" kern="1200" dirty="0">
              <a:solidFill>
                <a:schemeClr val="bg1"/>
              </a:solidFill>
              <a:latin typeface="Arial" charset="0"/>
              <a:ea typeface="ＭＳ Ｐゴシック" charset="-128"/>
            </a:endParaRPr>
          </a:p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200" kern="1200" dirty="0">
              <a:solidFill>
                <a:schemeClr val="bg1"/>
              </a:solidFill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56198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754" b="-1"/>
          <a:stretch/>
        </p:blipFill>
        <p:spPr>
          <a:xfrm>
            <a:off x="123825" y="1409252"/>
            <a:ext cx="8334375" cy="46698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19" y="546658"/>
            <a:ext cx="7218381" cy="260166"/>
          </a:xfrm>
        </p:spPr>
        <p:txBody>
          <a:bodyPr/>
          <a:lstStyle/>
          <a:p>
            <a:r>
              <a:rPr lang="en-US" dirty="0" smtClean="0"/>
              <a:t>Correlation structure in eye endpoints</a:t>
            </a:r>
            <a:br>
              <a:rPr lang="en-US" dirty="0" smtClean="0"/>
            </a:br>
            <a:r>
              <a:rPr lang="en-US" sz="2400" dirty="0" smtClean="0"/>
              <a:t>Need expert input to define final syndromes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C14B1EB-B739-4AAE-9D23-05DD1062B35A}" type="slidenum">
              <a:rPr lang="en-US" sz="1000" b="1" kern="1200" smtClean="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442446" y="5303520"/>
            <a:ext cx="5084471" cy="77315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31578" y="2845517"/>
            <a:ext cx="3643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Inflammation and opacity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4399878" y="3614570"/>
            <a:ext cx="516367" cy="95106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3510" y="6224587"/>
            <a:ext cx="28507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Cataracts and opacity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4061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Types Used For Examples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9749" y="1500188"/>
            <a:ext cx="8361405" cy="4724400"/>
          </a:xfrm>
        </p:spPr>
        <p:txBody>
          <a:bodyPr/>
          <a:lstStyle/>
          <a:p>
            <a:r>
              <a:rPr lang="en-US" dirty="0" smtClean="0"/>
              <a:t>Study types (all rat): </a:t>
            </a:r>
          </a:p>
          <a:p>
            <a:pPr lvl="1"/>
            <a:r>
              <a:rPr lang="en-US" dirty="0" smtClean="0"/>
              <a:t>Chronic / Cancer: CHR (553 chemicals)</a:t>
            </a:r>
          </a:p>
          <a:p>
            <a:pPr lvl="1"/>
            <a:r>
              <a:rPr lang="en-US" dirty="0" smtClean="0"/>
              <a:t>Subchronic: SUB (534 chemicals)</a:t>
            </a:r>
          </a:p>
          <a:p>
            <a:pPr lvl="1"/>
            <a:r>
              <a:rPr lang="en-US" dirty="0" smtClean="0"/>
              <a:t>Developmental: DEV (610 chemicals)</a:t>
            </a:r>
          </a:p>
          <a:p>
            <a:pPr lvl="1"/>
            <a:r>
              <a:rPr lang="en-US" dirty="0" err="1" smtClean="0"/>
              <a:t>Multigen</a:t>
            </a:r>
            <a:r>
              <a:rPr lang="en-US" dirty="0" smtClean="0"/>
              <a:t>: MGR (421 chemicals)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Only use guideline acceptable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C14B1EB-B739-4AAE-9D23-05DD1062B35A}" type="slidenum">
              <a:rPr lang="en-US" sz="1000" b="1" kern="1200" smtClean="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76506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Endpoints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599" y="1131094"/>
            <a:ext cx="8361405" cy="4724400"/>
          </a:xfrm>
        </p:spPr>
        <p:txBody>
          <a:bodyPr/>
          <a:lstStyle/>
          <a:p>
            <a:r>
              <a:rPr lang="en-US" dirty="0" smtClean="0"/>
              <a:t>Start with endpoints at lowest level</a:t>
            </a:r>
          </a:p>
          <a:p>
            <a:pPr lvl="1"/>
            <a:r>
              <a:rPr lang="en-US" dirty="0" smtClean="0"/>
              <a:t>Study type: Effect Type: Effect Target: Effect Description: Direction</a:t>
            </a:r>
          </a:p>
          <a:p>
            <a:pPr lvl="1"/>
            <a:r>
              <a:rPr lang="en-US" dirty="0" err="1"/>
              <a:t>SUB:Pathology</a:t>
            </a:r>
            <a:r>
              <a:rPr lang="en-US" dirty="0"/>
              <a:t> (Non-neoplastic):</a:t>
            </a:r>
            <a:r>
              <a:rPr lang="en-US" dirty="0" err="1"/>
              <a:t>Brain:Necrosis:Increase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err="1"/>
              <a:t>CHR:In-Life</a:t>
            </a:r>
            <a:r>
              <a:rPr lang="en-US" dirty="0"/>
              <a:t> </a:t>
            </a:r>
            <a:r>
              <a:rPr lang="en-US" dirty="0" err="1"/>
              <a:t>Observations:Body</a:t>
            </a:r>
            <a:r>
              <a:rPr lang="en-US" dirty="0"/>
              <a:t> </a:t>
            </a:r>
            <a:r>
              <a:rPr lang="en-US" dirty="0" err="1"/>
              <a:t>Weight:Body</a:t>
            </a:r>
            <a:r>
              <a:rPr lang="en-US" dirty="0"/>
              <a:t> </a:t>
            </a:r>
            <a:r>
              <a:rPr lang="en-US" dirty="0" err="1" smtClean="0"/>
              <a:t>Weight:Decrease</a:t>
            </a:r>
            <a:endParaRPr lang="en-US" dirty="0" smtClean="0"/>
          </a:p>
          <a:p>
            <a:r>
              <a:rPr lang="en-US" dirty="0" smtClean="0"/>
              <a:t>Eliminate many effects …</a:t>
            </a:r>
          </a:p>
          <a:p>
            <a:pPr lvl="1"/>
            <a:r>
              <a:rPr lang="en-US" dirty="0" smtClean="0"/>
              <a:t>Fewer than 5 positive chemicals</a:t>
            </a:r>
          </a:p>
          <a:p>
            <a:pPr lvl="1"/>
            <a:r>
              <a:rPr lang="en-US" dirty="0" smtClean="0"/>
              <a:t>Eliminate most clinical sign, In-life observation endpoints</a:t>
            </a:r>
          </a:p>
          <a:p>
            <a:pPr lvl="1"/>
            <a:r>
              <a:rPr lang="en-US" dirty="0" smtClean="0"/>
              <a:t>Eliminate many urinalysis, clinical chemistry endpoints</a:t>
            </a:r>
          </a:p>
          <a:p>
            <a:r>
              <a:rPr lang="en-US" dirty="0" smtClean="0"/>
              <a:t>Manually assign each remaining endpoint to a provisional syndrome – examples …</a:t>
            </a:r>
          </a:p>
          <a:p>
            <a:pPr lvl="1"/>
            <a:r>
              <a:rPr lang="en-US" dirty="0" smtClean="0"/>
              <a:t>Organ, </a:t>
            </a:r>
            <a:r>
              <a:rPr lang="en-US" dirty="0" err="1" smtClean="0"/>
              <a:t>Organ_neoplasia</a:t>
            </a:r>
            <a:r>
              <a:rPr lang="en-US" dirty="0" smtClean="0"/>
              <a:t>, </a:t>
            </a:r>
            <a:r>
              <a:rPr lang="en-US" dirty="0" err="1" smtClean="0"/>
              <a:t>Organ_preneoplasia</a:t>
            </a:r>
            <a:endParaRPr lang="en-US" dirty="0" smtClean="0"/>
          </a:p>
          <a:p>
            <a:pPr lvl="1"/>
            <a:r>
              <a:rPr lang="en-US" dirty="0" smtClean="0"/>
              <a:t>RBC, WBC, </a:t>
            </a:r>
            <a:r>
              <a:rPr lang="en-US" dirty="0" err="1" smtClean="0"/>
              <a:t>ClinChem_proteins</a:t>
            </a:r>
            <a:r>
              <a:rPr lang="en-US" dirty="0" smtClean="0"/>
              <a:t>, </a:t>
            </a:r>
            <a:r>
              <a:rPr lang="en-US" dirty="0" err="1" smtClean="0"/>
              <a:t>ClinChem_lipids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Mortality, total body weight loss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C14B1EB-B739-4AAE-9D23-05DD1062B35A}" type="slidenum">
              <a:rPr lang="en-US" sz="1000" b="1" kern="1200" smtClean="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42719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Statistical analyses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 minimum number of endpoint hits to call a syndrome hit</a:t>
            </a:r>
          </a:p>
          <a:p>
            <a:pPr lvl="1"/>
            <a:r>
              <a:rPr lang="en-US" dirty="0" smtClean="0"/>
              <a:t>Preneoplasia, neoplasia=1, most others=2</a:t>
            </a:r>
          </a:p>
          <a:p>
            <a:r>
              <a:rPr lang="en-US" dirty="0" smtClean="0"/>
              <a:t>Calculate correlation between all endpoints in each provisional syndrome</a:t>
            </a:r>
          </a:p>
          <a:p>
            <a:r>
              <a:rPr lang="en-US" dirty="0" smtClean="0"/>
              <a:t>Calculate correlation between all syndromes</a:t>
            </a:r>
          </a:p>
          <a:p>
            <a:r>
              <a:rPr lang="en-US" dirty="0" smtClean="0"/>
              <a:t>Compare syndromes across study types</a:t>
            </a:r>
          </a:p>
          <a:p>
            <a:endParaRPr lang="en-US" dirty="0" smtClean="0"/>
          </a:p>
          <a:p>
            <a:r>
              <a:rPr lang="en-US" dirty="0" smtClean="0"/>
              <a:t>Use chi-squared test:</a:t>
            </a:r>
          </a:p>
          <a:p>
            <a:pPr lvl="1"/>
            <a:r>
              <a:rPr lang="en-US" dirty="0" smtClean="0"/>
              <a:t>For significant correlation, p&lt;0.05, TP&gt;4 , odds-ratio (OR)&gt;2</a:t>
            </a:r>
          </a:p>
          <a:p>
            <a:r>
              <a:rPr lang="en-US" dirty="0" smtClean="0"/>
              <a:t>Correlation plots show OR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6B73DBA-4F12-402C-AFC3-E98E4E1745A8}" type="slidenum">
              <a:rPr lang="en-US" sz="1000" b="1" kern="1200" smtClean="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28407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86095"/>
            <a:ext cx="9004151" cy="657028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6B73DBA-4F12-402C-AFC3-E98E4E1745A8}" type="slidenum">
              <a:rPr lang="en-US" sz="1000" b="1" kern="1200" smtClean="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3289" y="2306559"/>
            <a:ext cx="2422490" cy="10156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Chemical with minimal number of effects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50319" y="4178383"/>
            <a:ext cx="12183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Lowest Dose Tested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141019" y="1626794"/>
            <a:ext cx="1218381" cy="1012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Highest Dose Tested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 bwMode="auto">
          <a:xfrm>
            <a:off x="5359400" y="1977930"/>
            <a:ext cx="469900" cy="328629"/>
          </a:xfrm>
          <a:prstGeom prst="rightArrow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Right Arrow 11"/>
          <p:cNvSpPr/>
          <p:nvPr/>
        </p:nvSpPr>
        <p:spPr bwMode="auto">
          <a:xfrm>
            <a:off x="3556000" y="4533731"/>
            <a:ext cx="749300" cy="304969"/>
          </a:xfrm>
          <a:prstGeom prst="rightArrow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25519" y="4282260"/>
            <a:ext cx="13326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Literature LD50</a:t>
            </a:r>
            <a:endParaRPr lang="en-US" dirty="0"/>
          </a:p>
        </p:txBody>
      </p:sp>
      <p:sp>
        <p:nvSpPr>
          <p:cNvPr id="14" name="Right Arrow 13"/>
          <p:cNvSpPr/>
          <p:nvPr/>
        </p:nvSpPr>
        <p:spPr bwMode="auto">
          <a:xfrm rot="10800000">
            <a:off x="6153150" y="4471888"/>
            <a:ext cx="972369" cy="328629"/>
          </a:xfrm>
          <a:prstGeom prst="rightArrow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49443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3923"/>
            <a:ext cx="9014908" cy="660407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6B73DBA-4F12-402C-AFC3-E98E4E1745A8}" type="slidenum">
              <a:rPr lang="en-US" sz="1000" b="1" kern="1200" smtClean="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3589" y="2360407"/>
            <a:ext cx="2667000" cy="13234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Multiple effects in spleen, RBC markers, bone marrow across study types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8816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491"/>
            <a:ext cx="9025666" cy="656515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92D3D37-D3A3-40C7-BBB9-7B56940D5093}" type="slidenum">
              <a:rPr lang="en-US" sz="1000" b="1" kern="1200" smtClean="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3822" y="3130773"/>
            <a:ext cx="1938319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Broad Kidney and Liver effect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9126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92D3D37-D3A3-40C7-BBB9-7B56940D5093}" type="slidenum">
              <a:rPr lang="en-US" sz="1000" b="1" kern="1200" smtClean="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79800" y="190744"/>
            <a:ext cx="279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CHR Kidney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36070" y="3381345"/>
            <a:ext cx="279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 Kidney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6245"/>
            <a:ext cx="8677275" cy="2705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45" y="3962736"/>
            <a:ext cx="8886825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6248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Cross-organ syndrome (?)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92D3D37-D3A3-40C7-BBB9-7B56940D5093}" type="slidenum">
              <a:rPr lang="en-US" sz="1000" b="1" kern="1200" smtClean="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225" y="1172585"/>
            <a:ext cx="8664595" cy="547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3767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Developmental Bone Defects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C14B1EB-B739-4AAE-9D23-05DD1062B35A}" type="slidenum">
              <a:rPr lang="en-US" sz="1000" b="1" kern="1200" smtClean="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7504" b="1"/>
          <a:stretch/>
        </p:blipFill>
        <p:spPr>
          <a:xfrm>
            <a:off x="0" y="1280160"/>
            <a:ext cx="8950698" cy="533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837486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Prepare targets for next generation </a:t>
            </a:r>
            <a:r>
              <a:rPr lang="en-US" i="1" dirty="0" smtClean="0"/>
              <a:t>in vitro </a:t>
            </a:r>
            <a:r>
              <a:rPr lang="en-US" dirty="0" smtClean="0"/>
              <a:t>to </a:t>
            </a:r>
            <a:r>
              <a:rPr lang="en-US" i="1" dirty="0" smtClean="0"/>
              <a:t>in vivo </a:t>
            </a:r>
            <a:r>
              <a:rPr lang="en-US" dirty="0" smtClean="0"/>
              <a:t>models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Better understand structure of toxicity data</a:t>
            </a:r>
          </a:p>
          <a:p>
            <a:pPr lvl="1"/>
            <a:r>
              <a:rPr lang="en-US" dirty="0" smtClean="0"/>
              <a:t>Significant correlation between endpoints could indicate common causes / pathways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B73DBA-4F12-402C-AFC3-E98E4E1745A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0275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/>
          <p:nvPr/>
        </p:nvPicPr>
        <p:blipFill>
          <a:blip r:embed="rId2"/>
          <a:stretch>
            <a:fillRect/>
          </a:stretch>
        </p:blipFill>
        <p:spPr>
          <a:xfrm>
            <a:off x="1191408" y="957431"/>
            <a:ext cx="6930615" cy="59005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Syndrome Correlation Map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5237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 to CHR Predictivity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92D3D37-D3A3-40C7-BBB9-7B56940D5093}" type="slidenum">
              <a:rPr lang="en-US" sz="1000" b="1" kern="1200" smtClean="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5388"/>
            <a:ext cx="5452774" cy="5257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52774" y="2047008"/>
            <a:ext cx="369122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Syndromes do not make SUB-to-CHR predictions any better</a:t>
            </a:r>
          </a:p>
          <a:p>
            <a:endParaRPr lang="en-US" dirty="0"/>
          </a:p>
          <a:p>
            <a:r>
              <a:rPr lang="en-US" dirty="0" smtClean="0"/>
              <a:t>SUB is specific (few false positives) but is not very sensitive (lots of false negatives)</a:t>
            </a:r>
          </a:p>
          <a:p>
            <a:endParaRPr lang="en-US" dirty="0"/>
          </a:p>
          <a:p>
            <a:r>
              <a:rPr lang="en-US" dirty="0" smtClean="0"/>
              <a:t>This is expected behavior, especially for effects that require long exposure times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776628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2319" y="314904"/>
            <a:ext cx="7076209" cy="241490"/>
          </a:xfrm>
        </p:spPr>
        <p:txBody>
          <a:bodyPr/>
          <a:lstStyle/>
          <a:p>
            <a:r>
              <a:rPr lang="en-US" sz="2400" dirty="0" smtClean="0"/>
              <a:t>Where are effects seen relative to mortality?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C14B1EB-B739-4AAE-9D23-05DD1062B35A}" type="slidenum">
              <a:rPr lang="en-US" sz="1000" b="1" kern="1200" smtClean="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8355" y="1109392"/>
            <a:ext cx="42895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Neoplastic </a:t>
            </a:r>
            <a:r>
              <a:rPr lang="en-US" dirty="0" smtClean="0"/>
              <a:t>syndromes often </a:t>
            </a:r>
            <a:r>
              <a:rPr lang="en-US" dirty="0" smtClean="0"/>
              <a:t>occur at doses where mortality is seen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082" y="2012779"/>
            <a:ext cx="4592782" cy="47261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3109" y="1790552"/>
            <a:ext cx="3501736" cy="50674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54491" y="774889"/>
            <a:ext cx="42895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number of effects or syndromes is higher for chemical with mortality in tested dose range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830694"/>
              </p:ext>
            </p:extLst>
          </p:nvPr>
        </p:nvGraphicFramePr>
        <p:xfrm>
          <a:off x="975591" y="3091295"/>
          <a:ext cx="3035300" cy="57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62464"/>
                <a:gridCol w="384463"/>
                <a:gridCol w="488373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CHR_ZymbalsGland_Neoplasia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CHR_Stomach_Neoplasia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0.77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CHR_LymphNode_Preneoplasia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 smtClean="0">
                          <a:effectLst/>
                        </a:rPr>
                        <a:t>0.69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5722774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20700" y="1131094"/>
            <a:ext cx="8407400" cy="4724400"/>
          </a:xfrm>
        </p:spPr>
        <p:txBody>
          <a:bodyPr/>
          <a:lstStyle/>
          <a:p>
            <a:r>
              <a:rPr lang="en-US" dirty="0" smtClean="0"/>
              <a:t>Correlation structure of endpoints should help define endpoint classes (syndromes) to use as traits to predicts</a:t>
            </a:r>
          </a:p>
          <a:p>
            <a:pPr lvl="1"/>
            <a:r>
              <a:rPr lang="en-US" dirty="0" smtClean="0"/>
              <a:t>Hypothesis: correlation between endpoints is evidence for common underlying cause</a:t>
            </a:r>
          </a:p>
          <a:p>
            <a:pPr lvl="1"/>
            <a:r>
              <a:rPr lang="en-US" dirty="0" smtClean="0"/>
              <a:t>Not all endpoints in a syndrome are observed for all chemicals: likely a “biological accident”, due to inevitable lack of control of all experimental conditions</a:t>
            </a:r>
          </a:p>
          <a:p>
            <a:r>
              <a:rPr lang="en-US" dirty="0" smtClean="0"/>
              <a:t>A chemical will have to activate a minimum number of discrete endpoints to be called syndrome positive</a:t>
            </a:r>
          </a:p>
          <a:p>
            <a:r>
              <a:rPr lang="en-US" dirty="0" smtClean="0"/>
              <a:t>An endpoint can be part of multiple syndromes</a:t>
            </a:r>
          </a:p>
          <a:p>
            <a:r>
              <a:rPr lang="en-US" dirty="0" smtClean="0"/>
              <a:t>Next step is “expert” mapping of endpoints to syndromes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92D3D37-D3A3-40C7-BBB9-7B56940D5093}" type="slidenum">
              <a:rPr lang="en-US" sz="1000" b="1" kern="1200" smtClean="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90049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Quotes of the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8500" y="1511300"/>
            <a:ext cx="7848600" cy="3314700"/>
          </a:xfrm>
        </p:spPr>
        <p:txBody>
          <a:bodyPr/>
          <a:lstStyle/>
          <a:p>
            <a:r>
              <a:rPr lang="en-US" dirty="0" smtClean="0"/>
              <a:t>“Isn’t one of the primary lessons of biology that of Nature’s capacity to outwit us?”</a:t>
            </a:r>
          </a:p>
          <a:p>
            <a:pPr lvl="1"/>
            <a:r>
              <a:rPr lang="en-US" dirty="0" smtClean="0"/>
              <a:t>Evelyn Fox Keller, </a:t>
            </a:r>
            <a:r>
              <a:rPr lang="en-US" i="1" dirty="0" smtClean="0"/>
              <a:t>Making Sense of Life</a:t>
            </a:r>
          </a:p>
          <a:p>
            <a:pPr lvl="1"/>
            <a:endParaRPr lang="en-US" dirty="0"/>
          </a:p>
          <a:p>
            <a:r>
              <a:rPr lang="en-US" dirty="0" smtClean="0"/>
              <a:t>“Ignore small details that differ from the ideal and focus on the underlying regularity instead.” </a:t>
            </a:r>
          </a:p>
          <a:p>
            <a:pPr lvl="1"/>
            <a:r>
              <a:rPr lang="en-US" dirty="0" smtClean="0"/>
              <a:t>D’Arcy Thompson’s Principle of Negligibility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6B73DBA-4F12-402C-AFC3-E98E4E1745A8}" type="slidenum">
              <a:rPr lang="en-US" sz="1000" b="1" kern="1200" smtClean="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88313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71700" y="533400"/>
            <a:ext cx="6845300" cy="133349"/>
          </a:xfrm>
        </p:spPr>
        <p:txBody>
          <a:bodyPr/>
          <a:lstStyle/>
          <a:p>
            <a:r>
              <a:rPr lang="en-US" dirty="0" smtClean="0"/>
              <a:t>Defining Syndrome</a:t>
            </a:r>
            <a:br>
              <a:rPr lang="en-US" dirty="0" smtClean="0"/>
            </a:br>
            <a:r>
              <a:rPr lang="en-US" sz="2000" dirty="0" smtClean="0"/>
              <a:t>Group of effects often co-occurring with same cause</a:t>
            </a:r>
            <a:br>
              <a:rPr lang="en-US" sz="2000" dirty="0" smtClean="0"/>
            </a:br>
            <a:r>
              <a:rPr lang="en-US" sz="2000" dirty="0" smtClean="0"/>
              <a:t>One effect can be part of multiple syndromes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6B73DBA-4F12-402C-AFC3-E98E4E1745A8}" type="slidenum">
              <a:rPr lang="en-US" sz="1000" b="1" kern="1200" smtClean="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2235200" y="2730500"/>
            <a:ext cx="457200" cy="457200"/>
          </a:xfrm>
          <a:prstGeom prst="ellipse">
            <a:avLst/>
          </a:prstGeom>
          <a:solidFill>
            <a:srgbClr val="28F82D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2197100" y="4330700"/>
            <a:ext cx="457200" cy="457200"/>
          </a:xfrm>
          <a:prstGeom prst="ellipse">
            <a:avLst/>
          </a:prstGeom>
          <a:solidFill>
            <a:srgbClr val="00FFCC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4953000" y="1806575"/>
            <a:ext cx="457200" cy="4572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4927600" y="2473324"/>
            <a:ext cx="457200" cy="4572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953000" y="5664200"/>
            <a:ext cx="457200" cy="4572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953000" y="3140074"/>
            <a:ext cx="457200" cy="4572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4953000" y="5054600"/>
            <a:ext cx="457200" cy="4572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4953000" y="4445000"/>
            <a:ext cx="457200" cy="4572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4927600" y="3792538"/>
            <a:ext cx="457200" cy="4572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17" name="Elbow Connector 16"/>
          <p:cNvCxnSpPr>
            <a:stCxn id="7" idx="6"/>
            <a:endCxn id="11" idx="2"/>
          </p:cNvCxnSpPr>
          <p:nvPr/>
        </p:nvCxnSpPr>
        <p:spPr bwMode="auto">
          <a:xfrm>
            <a:off x="2654300" y="4559300"/>
            <a:ext cx="2298700" cy="1333500"/>
          </a:xfrm>
          <a:prstGeom prst="curvedConnector3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Elbow Connector 16"/>
          <p:cNvCxnSpPr>
            <a:stCxn id="6" idx="6"/>
            <a:endCxn id="12" idx="2"/>
          </p:cNvCxnSpPr>
          <p:nvPr/>
        </p:nvCxnSpPr>
        <p:spPr bwMode="auto">
          <a:xfrm>
            <a:off x="2692400" y="2959100"/>
            <a:ext cx="2260600" cy="409574"/>
          </a:xfrm>
          <a:prstGeom prst="curvedConnector3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Elbow Connector 16"/>
          <p:cNvCxnSpPr>
            <a:stCxn id="7" idx="6"/>
            <a:endCxn id="15" idx="2"/>
          </p:cNvCxnSpPr>
          <p:nvPr/>
        </p:nvCxnSpPr>
        <p:spPr bwMode="auto">
          <a:xfrm flipV="1">
            <a:off x="2654300" y="4021138"/>
            <a:ext cx="2273300" cy="538162"/>
          </a:xfrm>
          <a:prstGeom prst="curvedConnector3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Elbow Connector 16"/>
          <p:cNvCxnSpPr>
            <a:stCxn id="7" idx="6"/>
            <a:endCxn id="12" idx="2"/>
          </p:cNvCxnSpPr>
          <p:nvPr/>
        </p:nvCxnSpPr>
        <p:spPr bwMode="auto">
          <a:xfrm flipV="1">
            <a:off x="2654300" y="3368674"/>
            <a:ext cx="2298700" cy="1190626"/>
          </a:xfrm>
          <a:prstGeom prst="curvedConnector3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Elbow Connector 16"/>
          <p:cNvCxnSpPr>
            <a:stCxn id="6" idx="6"/>
            <a:endCxn id="10" idx="2"/>
          </p:cNvCxnSpPr>
          <p:nvPr/>
        </p:nvCxnSpPr>
        <p:spPr bwMode="auto">
          <a:xfrm flipV="1">
            <a:off x="2692400" y="2701924"/>
            <a:ext cx="2235200" cy="257176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Elbow Connector 16"/>
          <p:cNvCxnSpPr>
            <a:stCxn id="6" idx="6"/>
            <a:endCxn id="9" idx="2"/>
          </p:cNvCxnSpPr>
          <p:nvPr/>
        </p:nvCxnSpPr>
        <p:spPr bwMode="auto">
          <a:xfrm flipV="1">
            <a:off x="2692400" y="2035175"/>
            <a:ext cx="2260600" cy="923925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Elbow Connector 16"/>
          <p:cNvCxnSpPr>
            <a:stCxn id="7" idx="6"/>
            <a:endCxn id="13" idx="2"/>
          </p:cNvCxnSpPr>
          <p:nvPr/>
        </p:nvCxnSpPr>
        <p:spPr bwMode="auto">
          <a:xfrm>
            <a:off x="2654300" y="4559300"/>
            <a:ext cx="2298700" cy="723900"/>
          </a:xfrm>
          <a:prstGeom prst="curvedConnector3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4" name="Elbow Connector 16"/>
          <p:cNvCxnSpPr>
            <a:stCxn id="7" idx="6"/>
            <a:endCxn id="14" idx="2"/>
          </p:cNvCxnSpPr>
          <p:nvPr/>
        </p:nvCxnSpPr>
        <p:spPr bwMode="auto">
          <a:xfrm>
            <a:off x="2654300" y="4559300"/>
            <a:ext cx="2298700" cy="114300"/>
          </a:xfrm>
          <a:prstGeom prst="curvedConnector3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" name="Oval 38"/>
          <p:cNvSpPr/>
          <p:nvPr/>
        </p:nvSpPr>
        <p:spPr bwMode="auto">
          <a:xfrm>
            <a:off x="4559300" y="1390650"/>
            <a:ext cx="1168400" cy="2344738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40" name="Oval 39"/>
          <p:cNvSpPr/>
          <p:nvPr/>
        </p:nvSpPr>
        <p:spPr bwMode="auto">
          <a:xfrm>
            <a:off x="4597400" y="2987676"/>
            <a:ext cx="1168400" cy="3328193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628847" y="5226050"/>
            <a:ext cx="15937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Cause / MIE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4764563" y="6401564"/>
            <a:ext cx="8340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Effect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831363" y="2043908"/>
            <a:ext cx="15811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Syndrome A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831363" y="4451717"/>
            <a:ext cx="15811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Syndrome B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 bwMode="auto">
          <a:xfrm>
            <a:off x="10637" y="6082904"/>
            <a:ext cx="3227863" cy="939800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9461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aren’t syndromes obvious?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2900" y="1295400"/>
            <a:ext cx="8636000" cy="4724400"/>
          </a:xfrm>
        </p:spPr>
        <p:txBody>
          <a:bodyPr/>
          <a:lstStyle/>
          <a:p>
            <a:r>
              <a:rPr lang="en-US" dirty="0" smtClean="0"/>
              <a:t>In vivo studies are necessarily imperfect</a:t>
            </a:r>
          </a:p>
          <a:p>
            <a:r>
              <a:rPr lang="en-US" dirty="0" smtClean="0"/>
              <a:t>Some effects will be missed</a:t>
            </a:r>
          </a:p>
          <a:p>
            <a:pPr lvl="1"/>
            <a:r>
              <a:rPr lang="en-US" dirty="0" smtClean="0"/>
              <a:t>Statistical issues (e.g. not enough animals, studies only run once) </a:t>
            </a:r>
          </a:p>
          <a:p>
            <a:pPr lvl="1"/>
            <a:r>
              <a:rPr lang="en-US" dirty="0" smtClean="0"/>
              <a:t>Observer bias (e.g. record severe effects and ignore less severe)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ose spacing issues (not high or low enough, not closely spaced enough)</a:t>
            </a:r>
          </a:p>
          <a:p>
            <a:pPr lvl="1"/>
            <a:r>
              <a:rPr lang="en-US" dirty="0" smtClean="0"/>
              <a:t> Imperfect control of key independent variables in the experiment (e.g. diet, animal handling, dosing schedule, strain, …)</a:t>
            </a:r>
          </a:p>
          <a:p>
            <a:r>
              <a:rPr lang="en-US" dirty="0" smtClean="0"/>
              <a:t>Some spurious effects will be seen</a:t>
            </a:r>
          </a:p>
          <a:p>
            <a:pPr lvl="1"/>
            <a:r>
              <a:rPr lang="en-US" dirty="0" smtClean="0"/>
              <a:t>Random variation in disease occurrence independent of treatment</a:t>
            </a:r>
          </a:p>
          <a:p>
            <a:r>
              <a:rPr lang="en-US" dirty="0" smtClean="0"/>
              <a:t>Imperfect and variable description of effects in heterogeneous data set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C14B1EB-B739-4AAE-9D23-05DD1062B35A}" type="slidenum">
              <a:rPr lang="en-US" sz="1000" b="1" kern="1200" smtClean="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69342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71700" y="533400"/>
            <a:ext cx="6845300" cy="133349"/>
          </a:xfrm>
        </p:spPr>
        <p:txBody>
          <a:bodyPr/>
          <a:lstStyle/>
          <a:p>
            <a:r>
              <a:rPr lang="en-US" dirty="0" smtClean="0"/>
              <a:t>Syndrome A or Syndrome B?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112000" y="6543645"/>
            <a:ext cx="1905000" cy="228600"/>
          </a:xfrm>
        </p:spPr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6B73DBA-4F12-402C-AFC3-E98E4E1745A8}" type="slidenum">
              <a:rPr lang="en-US" sz="1000" b="1" kern="1200" smtClean="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1041098" y="2730500"/>
            <a:ext cx="457200" cy="457200"/>
          </a:xfrm>
          <a:prstGeom prst="ellipse">
            <a:avLst/>
          </a:prstGeom>
          <a:solidFill>
            <a:srgbClr val="28F82D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1002998" y="4330700"/>
            <a:ext cx="457200" cy="457200"/>
          </a:xfrm>
          <a:prstGeom prst="ellipse">
            <a:avLst/>
          </a:prstGeom>
          <a:solidFill>
            <a:srgbClr val="00FFCC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758898" y="1806575"/>
            <a:ext cx="457200" cy="457200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733498" y="2473324"/>
            <a:ext cx="457200" cy="4572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3758898" y="5664200"/>
            <a:ext cx="457200" cy="457200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3758898" y="3140074"/>
            <a:ext cx="457200" cy="4572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3758898" y="5054600"/>
            <a:ext cx="457200" cy="4572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3758898" y="4445000"/>
            <a:ext cx="457200" cy="457200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733498" y="3792538"/>
            <a:ext cx="457200" cy="4572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17" name="Elbow Connector 16"/>
          <p:cNvCxnSpPr>
            <a:stCxn id="7" idx="6"/>
            <a:endCxn id="11" idx="2"/>
          </p:cNvCxnSpPr>
          <p:nvPr/>
        </p:nvCxnSpPr>
        <p:spPr bwMode="auto">
          <a:xfrm>
            <a:off x="1460198" y="4559300"/>
            <a:ext cx="2298700" cy="1333500"/>
          </a:xfrm>
          <a:prstGeom prst="curvedConnector3">
            <a:avLst/>
          </a:prstGeom>
          <a:noFill/>
          <a:ln w="254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Elbow Connector 16"/>
          <p:cNvCxnSpPr>
            <a:stCxn id="6" idx="6"/>
            <a:endCxn id="12" idx="2"/>
          </p:cNvCxnSpPr>
          <p:nvPr/>
        </p:nvCxnSpPr>
        <p:spPr bwMode="auto">
          <a:xfrm>
            <a:off x="1498298" y="2959100"/>
            <a:ext cx="2260600" cy="409574"/>
          </a:xfrm>
          <a:prstGeom prst="curvedConnector3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Elbow Connector 16"/>
          <p:cNvCxnSpPr>
            <a:stCxn id="7" idx="6"/>
            <a:endCxn id="15" idx="2"/>
          </p:cNvCxnSpPr>
          <p:nvPr/>
        </p:nvCxnSpPr>
        <p:spPr bwMode="auto">
          <a:xfrm flipV="1">
            <a:off x="1460198" y="4021138"/>
            <a:ext cx="2273300" cy="538162"/>
          </a:xfrm>
          <a:prstGeom prst="curvedConnector3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Elbow Connector 16"/>
          <p:cNvCxnSpPr>
            <a:stCxn id="7" idx="6"/>
            <a:endCxn id="12" idx="2"/>
          </p:cNvCxnSpPr>
          <p:nvPr/>
        </p:nvCxnSpPr>
        <p:spPr bwMode="auto">
          <a:xfrm flipV="1">
            <a:off x="1460198" y="3368674"/>
            <a:ext cx="2298700" cy="1190626"/>
          </a:xfrm>
          <a:prstGeom prst="curvedConnector3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Elbow Connector 16"/>
          <p:cNvCxnSpPr>
            <a:stCxn id="6" idx="6"/>
            <a:endCxn id="10" idx="2"/>
          </p:cNvCxnSpPr>
          <p:nvPr/>
        </p:nvCxnSpPr>
        <p:spPr bwMode="auto">
          <a:xfrm flipV="1">
            <a:off x="1498298" y="2701924"/>
            <a:ext cx="2235200" cy="257176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Elbow Connector 16"/>
          <p:cNvCxnSpPr>
            <a:stCxn id="6" idx="6"/>
            <a:endCxn id="9" idx="2"/>
          </p:cNvCxnSpPr>
          <p:nvPr/>
        </p:nvCxnSpPr>
        <p:spPr bwMode="auto">
          <a:xfrm flipV="1">
            <a:off x="1498298" y="2035175"/>
            <a:ext cx="2260600" cy="923925"/>
          </a:xfrm>
          <a:prstGeom prst="curvedConnector3">
            <a:avLst>
              <a:gd name="adj1" fmla="val 50000"/>
            </a:avLst>
          </a:prstGeom>
          <a:noFill/>
          <a:ln w="254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Elbow Connector 16"/>
          <p:cNvCxnSpPr>
            <a:stCxn id="7" idx="6"/>
            <a:endCxn id="13" idx="2"/>
          </p:cNvCxnSpPr>
          <p:nvPr/>
        </p:nvCxnSpPr>
        <p:spPr bwMode="auto">
          <a:xfrm>
            <a:off x="1460198" y="4559300"/>
            <a:ext cx="2298700" cy="723900"/>
          </a:xfrm>
          <a:prstGeom prst="curvedConnector3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4" name="Elbow Connector 16"/>
          <p:cNvCxnSpPr>
            <a:stCxn id="7" idx="6"/>
            <a:endCxn id="14" idx="2"/>
          </p:cNvCxnSpPr>
          <p:nvPr/>
        </p:nvCxnSpPr>
        <p:spPr bwMode="auto">
          <a:xfrm>
            <a:off x="1460198" y="4559300"/>
            <a:ext cx="2298700" cy="114300"/>
          </a:xfrm>
          <a:prstGeom prst="curvedConnector3">
            <a:avLst/>
          </a:prstGeom>
          <a:noFill/>
          <a:ln w="254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" name="Oval 38"/>
          <p:cNvSpPr/>
          <p:nvPr/>
        </p:nvSpPr>
        <p:spPr bwMode="auto">
          <a:xfrm>
            <a:off x="3365198" y="1390650"/>
            <a:ext cx="1168400" cy="2344738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40" name="Oval 39"/>
          <p:cNvSpPr/>
          <p:nvPr/>
        </p:nvSpPr>
        <p:spPr bwMode="auto">
          <a:xfrm>
            <a:off x="3403298" y="2987676"/>
            <a:ext cx="1168400" cy="3328193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34745" y="5226050"/>
            <a:ext cx="15937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Cause / MIE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3227762" y="6392039"/>
            <a:ext cx="1468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Chemical 1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435862" y="2059095"/>
            <a:ext cx="15811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Syndrome A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7435862" y="4651772"/>
            <a:ext cx="15811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Syndrome B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 bwMode="auto">
          <a:xfrm>
            <a:off x="10637" y="6082904"/>
            <a:ext cx="3227863" cy="939800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28" name="Elbow Connector 16"/>
          <p:cNvCxnSpPr>
            <a:endCxn id="10" idx="2"/>
          </p:cNvCxnSpPr>
          <p:nvPr/>
        </p:nvCxnSpPr>
        <p:spPr bwMode="auto">
          <a:xfrm>
            <a:off x="1269698" y="1625600"/>
            <a:ext cx="2463800" cy="1076324"/>
          </a:xfrm>
          <a:prstGeom prst="curvedConnector3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877431" y="1387445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0" name="Oval 29"/>
          <p:cNvSpPr/>
          <p:nvPr/>
        </p:nvSpPr>
        <p:spPr bwMode="auto">
          <a:xfrm>
            <a:off x="5187574" y="3187700"/>
            <a:ext cx="457200" cy="457200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5212524" y="5754581"/>
            <a:ext cx="457200" cy="4572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5191458" y="5099420"/>
            <a:ext cx="457200" cy="4572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5191458" y="4489820"/>
            <a:ext cx="457200" cy="457200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5187574" y="3837358"/>
            <a:ext cx="457200" cy="4572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4835858" y="3032496"/>
            <a:ext cx="1168400" cy="3328193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733416" y="6415640"/>
            <a:ext cx="1468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Chemical 2</a:t>
            </a:r>
            <a:endParaRPr lang="en-US" dirty="0"/>
          </a:p>
        </p:txBody>
      </p:sp>
      <p:sp>
        <p:nvSpPr>
          <p:cNvPr id="46" name="Oval 45"/>
          <p:cNvSpPr/>
          <p:nvPr/>
        </p:nvSpPr>
        <p:spPr bwMode="auto">
          <a:xfrm>
            <a:off x="6557688" y="5730536"/>
            <a:ext cx="457200" cy="457200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47" name="Oval 46"/>
          <p:cNvSpPr/>
          <p:nvPr/>
        </p:nvSpPr>
        <p:spPr bwMode="auto">
          <a:xfrm>
            <a:off x="6557688" y="3206410"/>
            <a:ext cx="457200" cy="4572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6557688" y="5120936"/>
            <a:ext cx="457200" cy="4572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6557688" y="4511336"/>
            <a:ext cx="457200" cy="457200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51" name="Oval 50"/>
          <p:cNvSpPr/>
          <p:nvPr/>
        </p:nvSpPr>
        <p:spPr bwMode="auto">
          <a:xfrm>
            <a:off x="6202088" y="3054012"/>
            <a:ext cx="1168400" cy="3328193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191350" y="6457890"/>
            <a:ext cx="1468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Chemical 3</a:t>
            </a:r>
            <a:endParaRPr lang="en-US" dirty="0"/>
          </a:p>
        </p:txBody>
      </p:sp>
      <p:sp>
        <p:nvSpPr>
          <p:cNvPr id="53" name="Oval 52"/>
          <p:cNvSpPr/>
          <p:nvPr/>
        </p:nvSpPr>
        <p:spPr bwMode="auto">
          <a:xfrm>
            <a:off x="6557688" y="3837358"/>
            <a:ext cx="457200" cy="457200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28917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Motivating Example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6B73DBA-4F12-402C-AFC3-E98E4E1745A8}" type="slidenum">
              <a:rPr lang="en-US" sz="1000" b="1" kern="1200" smtClean="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63978" y="2990335"/>
            <a:ext cx="378039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ToxRef</a:t>
            </a:r>
            <a:r>
              <a:rPr lang="en-US" dirty="0" smtClean="0"/>
              <a:t> is incomplete …</a:t>
            </a:r>
          </a:p>
          <a:p>
            <a:endParaRPr lang="en-US" dirty="0" smtClean="0"/>
          </a:p>
          <a:p>
            <a:r>
              <a:rPr lang="en-US" dirty="0" smtClean="0"/>
              <a:t>Evidence of missed endpoints</a:t>
            </a:r>
          </a:p>
          <a:p>
            <a:r>
              <a:rPr lang="en-US" dirty="0" smtClean="0"/>
              <a:t>Need to infer effects sometimes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4221"/>
            <a:ext cx="5131398" cy="5733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426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Motivating Example 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C14B1EB-B739-4AAE-9D23-05DD1062B35A}" type="slidenum">
              <a:rPr lang="en-US" sz="1000" b="1" kern="1200" smtClean="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06325" y="2042064"/>
            <a:ext cx="302252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Many effects seen in organs</a:t>
            </a:r>
          </a:p>
          <a:p>
            <a:endParaRPr lang="en-US" dirty="0"/>
          </a:p>
          <a:p>
            <a:r>
              <a:rPr lang="en-US" dirty="0" smtClean="0"/>
              <a:t>Too many and too rare for us to have sufficient statistical power to use all as endpoints to predict</a:t>
            </a:r>
          </a:p>
          <a:p>
            <a:endParaRPr lang="en-US" dirty="0"/>
          </a:p>
          <a:p>
            <a:r>
              <a:rPr lang="en-US" dirty="0" smtClean="0"/>
              <a:t>But often these rare endpoints are parts of common cluster (“Syndrome”)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8102"/>
          <a:stretch/>
        </p:blipFill>
        <p:spPr>
          <a:xfrm>
            <a:off x="0" y="1144360"/>
            <a:ext cx="5906325" cy="5713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857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Cholinesterase endpoints highly correlated – any 1 will suffice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C14B1EB-B739-4AAE-9D23-05DD1062B35A}" type="slidenum">
              <a:rPr lang="en-US" sz="1000" b="1" kern="1200" smtClean="0">
                <a:solidFill>
                  <a:srgbClr val="003F69"/>
                </a:solidFill>
                <a:latin typeface="Arial" charset="0"/>
                <a:ea typeface="ＭＳ Ｐゴシック" pitchFamily="1" charset="-128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z="1000" b="1" kern="1200" dirty="0">
              <a:solidFill>
                <a:srgbClr val="003F6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368" y="2065608"/>
            <a:ext cx="8105832" cy="2957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7274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t" anchorCtr="0" compatLnSpc="1">
        <a:prstTxWarp prst="textNoShape">
          <a:avLst/>
        </a:prstTxWarp>
        <a:no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_Blank Presentation">
  <a:themeElements>
    <a:clrScheme name="6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13">
        <a:dk1>
          <a:srgbClr val="FF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DA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3_Blank Presentation">
  <a:themeElements>
    <a:clrScheme name="6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13">
        <a:dk1>
          <a:srgbClr val="FF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DA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2_Blank Presentation">
  <a:themeElements>
    <a:clrScheme name="6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13">
        <a:dk1>
          <a:srgbClr val="FF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DA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6_Blank Presentation">
  <a:themeElements>
    <a:clrScheme name="6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lank Presentation 13">
        <a:dk1>
          <a:srgbClr val="FF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DA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0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FF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DA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29157</TotalTime>
  <Words>780</Words>
  <Application>Microsoft Office PowerPoint</Application>
  <PresentationFormat>On-screen Show (4:3)</PresentationFormat>
  <Paragraphs>144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23</vt:i4>
      </vt:variant>
    </vt:vector>
  </HeadingPairs>
  <TitlesOfParts>
    <vt:vector size="35" baseType="lpstr">
      <vt:lpstr>ＭＳ Ｐゴシック</vt:lpstr>
      <vt:lpstr>Arial</vt:lpstr>
      <vt:lpstr>Calibri</vt:lpstr>
      <vt:lpstr>Times</vt:lpstr>
      <vt:lpstr>Times New Roman</vt:lpstr>
      <vt:lpstr>Wingdings</vt:lpstr>
      <vt:lpstr>1_Blank Presentation</vt:lpstr>
      <vt:lpstr>6_Blank Presentation</vt:lpstr>
      <vt:lpstr>23_Blank Presentation</vt:lpstr>
      <vt:lpstr>22_Blank Presentation</vt:lpstr>
      <vt:lpstr>36_Blank Presentation</vt:lpstr>
      <vt:lpstr>40_Blank Presentation</vt:lpstr>
      <vt:lpstr>Toxicity Syndromes from ToxRefDB </vt:lpstr>
      <vt:lpstr>Goals</vt:lpstr>
      <vt:lpstr>Quotes of the Day</vt:lpstr>
      <vt:lpstr>Defining Syndrome Group of effects often co-occurring with same cause One effect can be part of multiple syndromes</vt:lpstr>
      <vt:lpstr>Why aren’t syndromes obvious?</vt:lpstr>
      <vt:lpstr>Syndrome A or Syndrome B?</vt:lpstr>
      <vt:lpstr>Motivating Example 1</vt:lpstr>
      <vt:lpstr>Motivating Example 2</vt:lpstr>
      <vt:lpstr>Cholinesterase endpoints highly correlated – any 1 will suffice</vt:lpstr>
      <vt:lpstr>Correlation structure in eye endpoints Need expert input to define final syndromes</vt:lpstr>
      <vt:lpstr>Study Types Used For Examples</vt:lpstr>
      <vt:lpstr>Definition of Endpoints</vt:lpstr>
      <vt:lpstr>Statistical analyses</vt:lpstr>
      <vt:lpstr>PowerPoint Presentation</vt:lpstr>
      <vt:lpstr>PowerPoint Presentation</vt:lpstr>
      <vt:lpstr>PowerPoint Presentation</vt:lpstr>
      <vt:lpstr>PowerPoint Presentation</vt:lpstr>
      <vt:lpstr>Cross-organ syndrome (?)</vt:lpstr>
      <vt:lpstr>Developmental Bone Defects</vt:lpstr>
      <vt:lpstr>Global Syndrome Correlation Map</vt:lpstr>
      <vt:lpstr>SUB to CHR Predictivity</vt:lpstr>
      <vt:lpstr>Where are effects seen relative to mortality?</vt:lpstr>
      <vt:lpstr>Summary</vt:lpstr>
    </vt:vector>
  </TitlesOfParts>
  <Company>EPA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 Kavlock</dc:creator>
  <cp:lastModifiedBy>Judson, Richard</cp:lastModifiedBy>
  <cp:revision>703</cp:revision>
  <dcterms:created xsi:type="dcterms:W3CDTF">2009-08-19T23:33:28Z</dcterms:created>
  <dcterms:modified xsi:type="dcterms:W3CDTF">2015-02-18T20:52:17Z</dcterms:modified>
</cp:coreProperties>
</file>